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6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7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8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9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30" r:id="rId5"/>
    <p:sldMasterId id="2147483870" r:id="rId6"/>
    <p:sldMasterId id="2147483903" r:id="rId7"/>
    <p:sldMasterId id="2147483936" r:id="rId8"/>
    <p:sldMasterId id="2147483972" r:id="rId9"/>
    <p:sldMasterId id="2147484008" r:id="rId10"/>
  </p:sldMasterIdLst>
  <p:notesMasterIdLst>
    <p:notesMasterId r:id="rId35"/>
  </p:notesMasterIdLst>
  <p:sldIdLst>
    <p:sldId id="409" r:id="rId11"/>
    <p:sldId id="1944" r:id="rId12"/>
    <p:sldId id="1970" r:id="rId13"/>
    <p:sldId id="1971" r:id="rId14"/>
    <p:sldId id="1947" r:id="rId15"/>
    <p:sldId id="1966" r:id="rId16"/>
    <p:sldId id="1948" r:id="rId17"/>
    <p:sldId id="1949" r:id="rId18"/>
    <p:sldId id="1967" r:id="rId19"/>
    <p:sldId id="1950" r:id="rId20"/>
    <p:sldId id="1951" r:id="rId21"/>
    <p:sldId id="1955" r:id="rId22"/>
    <p:sldId id="1952" r:id="rId23"/>
    <p:sldId id="1968" r:id="rId24"/>
    <p:sldId id="1953" r:id="rId25"/>
    <p:sldId id="1954" r:id="rId26"/>
    <p:sldId id="1969" r:id="rId27"/>
    <p:sldId id="1956" r:id="rId28"/>
    <p:sldId id="1957" r:id="rId29"/>
    <p:sldId id="1958" r:id="rId30"/>
    <p:sldId id="1960" r:id="rId31"/>
    <p:sldId id="1959" r:id="rId32"/>
    <p:sldId id="1962" r:id="rId33"/>
    <p:sldId id="1973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88072"/>
  </p:normalViewPr>
  <p:slideViewPr>
    <p:cSldViewPr snapToGrid="0" snapToObjects="1" showGuides="1">
      <p:cViewPr>
        <p:scale>
          <a:sx n="130" d="100"/>
          <a:sy n="130" d="100"/>
        </p:scale>
        <p:origin x="1040" y="-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340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LaTeXiT</a:t>
            </a:r>
            <a:r>
              <a:rPr lang="en-US" dirty="0"/>
              <a:t> Code Snippets:</a:t>
            </a:r>
          </a:p>
          <a:p>
            <a:r>
              <a:rPr lang="en-US" dirty="0"/>
              <a:t>Bell States: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{\Phi^{\pm}}=\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{1}{\sqrt{2}}\left(\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{00}\pm\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{11}\right)\\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{\Psi^{\pm}}=\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{1}{\sqrt{2}}\left(\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{01}\pm\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{10}\right)</a:t>
            </a:r>
          </a:p>
          <a:p>
            <a:endParaRPr lang="en-US" dirty="0"/>
          </a:p>
          <a:p>
            <a:r>
              <a:rPr lang="en-US" dirty="0"/>
              <a:t>Relationship of Pauli matrices and Bell States: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I)\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Z)\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X)\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XZ)\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</a:t>
            </a:r>
          </a:p>
          <a:p>
            <a:endParaRPr lang="en-US" dirty="0"/>
          </a:p>
          <a:p>
            <a:r>
              <a:rPr lang="en-US" dirty="0"/>
              <a:t>Pauli X and Z: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\begin{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pmatrix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0 &amp; 1\\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1 &amp; 0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pmatrix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},\quad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= \begin{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pmatrix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1 &amp; 0\\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0 &amp; -1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pmatrix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6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of Quantum Teleportation using a Quantum Circuit is well explained in “Quantum Computation” &amp; “Quantum Information” by Michael A. Nielsen &amp; Isaac L. Chuang</a:t>
            </a:r>
          </a:p>
          <a:p>
            <a:endParaRPr lang="en-US" dirty="0"/>
          </a:p>
          <a:p>
            <a:r>
              <a:rPr lang="en-US" dirty="0"/>
              <a:t>Alice’s state to be teleported: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 = 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</a:t>
            </a:r>
          </a:p>
          <a:p>
            <a:endParaRPr lang="en-US" dirty="0"/>
          </a:p>
          <a:p>
            <a:r>
              <a:rPr lang="en-US" dirty="0"/>
              <a:t>Alice’s &amp; Bob’s complete three Qubit state: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{0}+\beta\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{11})</a:t>
            </a:r>
          </a:p>
          <a:p>
            <a:endParaRPr lang="en-US" dirty="0"/>
          </a:p>
          <a:p>
            <a:r>
              <a:rPr lang="en-US" dirty="0"/>
              <a:t>next lines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&amp;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{1}{\sqrt{2}}\left(\alpha\underbrace{\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\alpha\underbrace{\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{01}}_{=\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+ \beta\underbrace{\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{10}}_{=\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{\Psi^{+}}-\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{\Phi^{+}}-\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{1}\right)\\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{1}{2}\left(\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{1})}_{=Z\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{0})}_{=X\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{0})}_{=XZ\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{\psi}}\right)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 of Quantum Teleportation using a Quantum Circuit is well explained in “Quantum Computation” &amp; “Quantum Information” by Michael A. Nielsen &amp; Isaac L. Chuang</a:t>
            </a:r>
          </a:p>
          <a:p>
            <a:endParaRPr lang="en-US" dirty="0"/>
          </a:p>
          <a:p>
            <a:r>
              <a:rPr lang="en-US" dirty="0"/>
              <a:t>Alice’s state to be teleported: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 = 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</a:t>
            </a:r>
          </a:p>
          <a:p>
            <a:endParaRPr lang="en-US" dirty="0"/>
          </a:p>
          <a:p>
            <a:r>
              <a:rPr lang="en-US" dirty="0"/>
              <a:t>Alice’s &amp; Bob’s complete three Qubit state: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{0}+\beta\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{11})</a:t>
            </a:r>
          </a:p>
          <a:p>
            <a:endParaRPr lang="en-US" dirty="0"/>
          </a:p>
          <a:p>
            <a:r>
              <a:rPr lang="en-US" dirty="0"/>
              <a:t>next lines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&amp;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{1}{\sqrt{2}}\left(\alpha\underbrace{\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\alpha\underbrace{\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{01}}_{=\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+ \beta\underbrace{\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{10}}_{=\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{\Psi^{+}}-\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\beta\underbrace{\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{\Phi^{+}}-\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{\Phi^{-}}}{\sqrt{2}}}\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{1}\right)\\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{1}{2}\left(\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{1})}_{=\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{1})}_{=Z\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{0})}_{=X\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{\Phi^{-}}\underbrace{(\alpha\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{0})}_{=XZ\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{\psi}}\right)\\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{1}{2}\left(\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 +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{\Phi^{-}}Z\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 +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{\Psi^{+}}X\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 +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{\Psi^{-}}XZ\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{\psi}\right)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Bell state: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{\Phi^{+}} =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Bell state: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7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Bell state: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{\Psi^{+}}=\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{1}{\sqrt{2}}(\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{01}+\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{10})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{1}{2}[&amp;\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{00}(\alpha\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 +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{10}(\alpha\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{1})\\ + &amp;\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{01}(\alpha\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+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{0})+ 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{11}(\alpha\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 - \beta\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{0})]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1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1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5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4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9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2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0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72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84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3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6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3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9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6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18C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4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569464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2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00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2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6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91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5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7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6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9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7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10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0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4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49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1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4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1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74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54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3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8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506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3615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830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63144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228712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33483134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664101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75970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9505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5631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8628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1402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2818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7027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2090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965934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14377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59005010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9936288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59841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7987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2277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6684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89727022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92432351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0924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0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67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465263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931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2454860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40582999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5666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25962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678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1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00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0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6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6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3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1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5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7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0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4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8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228600" y="411480"/>
            <a:ext cx="6400800" cy="640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0600" y="1093469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1600">
                <a:solidFill>
                  <a:srgbClr val="000000"/>
                </a:solidFill>
              </a:defRPr>
            </a:lvl2pPr>
            <a:lvl3pPr marL="475528" indent="-251691">
              <a:defRPr sz="1600">
                <a:solidFill>
                  <a:srgbClr val="000000"/>
                </a:solidFill>
              </a:defRPr>
            </a:lvl3pPr>
            <a:lvl4pPr marL="701963" indent="-244763">
              <a:defRPr sz="1600">
                <a:solidFill>
                  <a:srgbClr val="000000"/>
                </a:solidFill>
              </a:defRPr>
            </a:lvl4pPr>
            <a:lvl5pPr marL="881928" indent="-251691"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7"/>
            <a:ext cx="4114800" cy="300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2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solidFill>
            <a:schemeClr val="tx1"/>
          </a:solidFill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2024"/>
            <a:ext cx="4114800" cy="443198"/>
          </a:xfrm>
        </p:spPr>
        <p:txBody>
          <a:bodyPr>
            <a:sp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28600" y="530352"/>
            <a:ext cx="4114800" cy="232371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2400" dirty="0" smtClean="0">
                <a:solidFill>
                  <a:schemeClr val="bg2"/>
                </a:solidFill>
              </a:defRPr>
            </a:lvl1pPr>
            <a:lvl2pPr>
              <a:defRPr lang="en-US" sz="2400" dirty="0" smtClean="0">
                <a:solidFill>
                  <a:schemeClr val="bg2"/>
                </a:solidFill>
              </a:defRPr>
            </a:lvl2pPr>
            <a:lvl3pPr>
              <a:defRPr lang="en-US" sz="2200" dirty="0" smtClean="0">
                <a:solidFill>
                  <a:schemeClr val="bg2"/>
                </a:solidFill>
              </a:defRPr>
            </a:lvl3pPr>
            <a:lvl4pPr>
              <a:defRPr lang="en-US" sz="2200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4566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572000" cy="51435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4437"/>
            <a:ext cx="4108450" cy="775597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521680"/>
            <a:ext cx="4114800" cy="1329595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solidFill>
            <a:schemeClr val="tx1"/>
          </a:solidFill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74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858000" y="0"/>
            <a:ext cx="2286000" cy="5143500"/>
          </a:xfrm>
          <a:solidFill>
            <a:srgbClr val="252525"/>
          </a:solidFill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2024"/>
            <a:ext cx="5511800" cy="443198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28600" y="530352"/>
            <a:ext cx="5511800" cy="232371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2400" dirty="0" smtClean="0"/>
            </a:lvl1pPr>
            <a:lvl2pPr>
              <a:defRPr lang="en-US" sz="2400" dirty="0" smtClean="0"/>
            </a:lvl2pPr>
            <a:lvl3pPr>
              <a:defRPr lang="en-US" sz="2200" dirty="0" smtClean="0"/>
            </a:lvl3pPr>
            <a:lvl4pPr>
              <a:defRPr lang="en-US" sz="2200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81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theme" Target="../theme/theme10.xml"/><Relationship Id="rId8" Type="http://schemas.openxmlformats.org/officeDocument/2006/relationships/slideLayout" Target="../slideLayouts/slideLayout31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1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slideLayout" Target="../slideLayouts/slideLayout169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32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Relationship Id="rId27" Type="http://schemas.openxmlformats.org/officeDocument/2006/relationships/slideLayout" Target="../slideLayouts/slideLayout171.xml"/><Relationship Id="rId30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5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8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26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5" Type="http://schemas.openxmlformats.org/officeDocument/2006/relationships/slideLayout" Target="../slideLayouts/slideLayout233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24" Type="http://schemas.openxmlformats.org/officeDocument/2006/relationships/slideLayout" Target="../slideLayouts/slideLayout232.xml"/><Relationship Id="rId32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23" Type="http://schemas.openxmlformats.org/officeDocument/2006/relationships/slideLayout" Target="../slideLayouts/slideLayout231.xml"/><Relationship Id="rId28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27.xml"/><Relationship Id="rId31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Relationship Id="rId22" Type="http://schemas.openxmlformats.org/officeDocument/2006/relationships/slideLayout" Target="../slideLayouts/slideLayout230.xml"/><Relationship Id="rId27" Type="http://schemas.openxmlformats.org/officeDocument/2006/relationships/slideLayout" Target="../slideLayouts/slideLayout235.xml"/><Relationship Id="rId30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1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3.xml"/><Relationship Id="rId18" Type="http://schemas.openxmlformats.org/officeDocument/2006/relationships/slideLayout" Target="../slideLayouts/slideLayout258.xml"/><Relationship Id="rId26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43.xml"/><Relationship Id="rId21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57.xml"/><Relationship Id="rId25" Type="http://schemas.openxmlformats.org/officeDocument/2006/relationships/slideLayout" Target="../slideLayouts/slideLayout265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56.xml"/><Relationship Id="rId20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24" Type="http://schemas.openxmlformats.org/officeDocument/2006/relationships/slideLayout" Target="../slideLayouts/slideLayout264.xml"/><Relationship Id="rId32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45.xml"/><Relationship Id="rId15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50.xml"/><Relationship Id="rId19" Type="http://schemas.openxmlformats.org/officeDocument/2006/relationships/slideLayout" Target="../slideLayouts/slideLayout259.xml"/><Relationship Id="rId31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4.xml"/><Relationship Id="rId22" Type="http://schemas.openxmlformats.org/officeDocument/2006/relationships/slideLayout" Target="../slideLayouts/slideLayout262.xml"/><Relationship Id="rId27" Type="http://schemas.openxmlformats.org/officeDocument/2006/relationships/slideLayout" Target="../slideLayouts/slideLayout267.xml"/><Relationship Id="rId30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4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5.xml"/><Relationship Id="rId18" Type="http://schemas.openxmlformats.org/officeDocument/2006/relationships/slideLayout" Target="../slideLayouts/slideLayout290.xml"/><Relationship Id="rId26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93.xml"/><Relationship Id="rId34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297.xml"/><Relationship Id="rId33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20" Type="http://schemas.openxmlformats.org/officeDocument/2006/relationships/slideLayout" Target="../slideLayouts/slideLayout292.xml"/><Relationship Id="rId29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24" Type="http://schemas.openxmlformats.org/officeDocument/2006/relationships/slideLayout" Target="../slideLayouts/slideLayout296.xml"/><Relationship Id="rId32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95.xml"/><Relationship Id="rId28" Type="http://schemas.openxmlformats.org/officeDocument/2006/relationships/slideLayout" Target="../slideLayouts/slideLayout300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2.xml"/><Relationship Id="rId19" Type="http://schemas.openxmlformats.org/officeDocument/2006/relationships/slideLayout" Target="../slideLayouts/slideLayout291.xml"/><Relationship Id="rId31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Relationship Id="rId22" Type="http://schemas.openxmlformats.org/officeDocument/2006/relationships/slideLayout" Target="../slideLayouts/slideLayout294.xml"/><Relationship Id="rId27" Type="http://schemas.openxmlformats.org/officeDocument/2006/relationships/slideLayout" Target="../slideLayouts/slideLayout299.xml"/><Relationship Id="rId30" Type="http://schemas.openxmlformats.org/officeDocument/2006/relationships/slideLayout" Target="../slideLayouts/slideLayout302.xml"/><Relationship Id="rId35" Type="http://schemas.openxmlformats.org/officeDocument/2006/relationships/slideLayout" Target="../slideLayouts/slideLayout307.xml"/><Relationship Id="rId8" Type="http://schemas.openxmlformats.org/officeDocument/2006/relationships/slideLayout" Target="../slideLayouts/slideLayout2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  <p:sldLayoutId id="2147483826" r:id="rId36"/>
    <p:sldLayoutId id="2147483827" r:id="rId37"/>
    <p:sldLayoutId id="2147483828" r:id="rId38"/>
    <p:sldLayoutId id="214748382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66412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5" r:id="rId27"/>
    <p:sldLayoutId id="2147484036" r:id="rId28"/>
    <p:sldLayoutId id="2147484037" r:id="rId29"/>
    <p:sldLayoutId id="2147484038" r:id="rId30"/>
    <p:sldLayoutId id="2147484039" r:id="rId31"/>
    <p:sldLayoutId id="2147484040" r:id="rId32"/>
    <p:sldLayoutId id="2147484041" r:id="rId33"/>
    <p:sldLayoutId id="2147484042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  <p15:guide id="22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Quantum Computing and IBM Q: An Introduction            #IBMQ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4918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  <p15:guide id="22" orient="horz" pos="7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4124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  <p:sldLayoutId id="2147483894" r:id="rId24"/>
    <p:sldLayoutId id="2147483895" r:id="rId25"/>
    <p:sldLayoutId id="2147483896" r:id="rId26"/>
    <p:sldLayoutId id="2147483897" r:id="rId27"/>
    <p:sldLayoutId id="2147483898" r:id="rId28"/>
    <p:sldLayoutId id="2147483899" r:id="rId29"/>
    <p:sldLayoutId id="2147483900" r:id="rId30"/>
    <p:sldLayoutId id="2147483901" r:id="rId31"/>
    <p:sldLayoutId id="214748390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207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0396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63" r:id="rId27"/>
    <p:sldLayoutId id="2147483964" r:id="rId28"/>
    <p:sldLayoutId id="2147483965" r:id="rId29"/>
    <p:sldLayoutId id="2147483966" r:id="rId30"/>
    <p:sldLayoutId id="2147483967" r:id="rId31"/>
    <p:sldLayoutId id="214748396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9442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0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9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50.emf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86EDD-CE05-5747-83F0-6E8D0902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06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4205749" cy="447934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Quantum Teleportation with IBM Q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dirty="0">
                <a:solidFill>
                  <a:schemeClr val="bg1"/>
                </a:solidFill>
              </a:rPr>
              <a:t>—</a:t>
            </a:r>
            <a:br>
              <a:rPr lang="en-US" b="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Joachim </a:t>
            </a:r>
            <a:r>
              <a:rPr lang="en-US" sz="1800" dirty="0" err="1">
                <a:solidFill>
                  <a:schemeClr val="bg1"/>
                </a:solidFill>
              </a:rPr>
              <a:t>Schäfer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IBM Q Ambassador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440CD-F47E-DE48-871E-470517368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4767804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E6FC0E9-B772-854C-8E7C-D7734D50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9" y="704998"/>
            <a:ext cx="5435408" cy="1594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Bell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A987B-A060-164F-8F2A-CD0BCC188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67" y="265176"/>
            <a:ext cx="2985834" cy="192777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32003BB-2829-CC42-9A5E-64239C9621EE}"/>
              </a:ext>
            </a:extLst>
          </p:cNvPr>
          <p:cNvGrpSpPr/>
          <p:nvPr/>
        </p:nvGrpSpPr>
        <p:grpSpPr>
          <a:xfrm>
            <a:off x="1861945" y="1770849"/>
            <a:ext cx="1705848" cy="1404014"/>
            <a:chOff x="1723666" y="1768586"/>
            <a:chExt cx="1705848" cy="140401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B4694A-E716-F44F-AB9F-22CDCE94E5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81251" y="1768586"/>
              <a:ext cx="0" cy="8031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8F7C0B-AD07-BC44-961B-3444C53F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0263" y="2595334"/>
              <a:ext cx="1619250" cy="577266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12E566-6AF6-314B-A664-3165F527D8F3}"/>
                </a:ext>
              </a:extLst>
            </p:cNvPr>
            <p:cNvSpPr/>
            <p:nvPr/>
          </p:nvSpPr>
          <p:spPr>
            <a:xfrm>
              <a:off x="1723666" y="2571750"/>
              <a:ext cx="1705848" cy="6008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B965C8-4807-9D4E-B734-DDDED889389F}"/>
              </a:ext>
            </a:extLst>
          </p:cNvPr>
          <p:cNvGrpSpPr/>
          <p:nvPr/>
        </p:nvGrpSpPr>
        <p:grpSpPr>
          <a:xfrm>
            <a:off x="776545" y="1762236"/>
            <a:ext cx="884077" cy="1404014"/>
            <a:chOff x="622302" y="1768586"/>
            <a:chExt cx="884077" cy="14040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3D2B6D2-1A32-0446-AB1D-1EE765A5B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962" y="2688313"/>
              <a:ext cx="444945" cy="36772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C996C4A-4671-164F-8A19-0326860E5E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54101" y="1768586"/>
              <a:ext cx="0" cy="8031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2C4E82D-B4BD-5D4C-B076-ADA9D413C977}"/>
                </a:ext>
              </a:extLst>
            </p:cNvPr>
            <p:cNvSpPr/>
            <p:nvPr/>
          </p:nvSpPr>
          <p:spPr>
            <a:xfrm>
              <a:off x="622302" y="2571750"/>
              <a:ext cx="884077" cy="6008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4EC597-083C-434E-85F0-EF198078E64A}"/>
              </a:ext>
            </a:extLst>
          </p:cNvPr>
          <p:cNvGrpSpPr/>
          <p:nvPr/>
        </p:nvGrpSpPr>
        <p:grpSpPr>
          <a:xfrm>
            <a:off x="3687923" y="1770849"/>
            <a:ext cx="884077" cy="1404014"/>
            <a:chOff x="622302" y="1768586"/>
            <a:chExt cx="884077" cy="14040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21AC310-F61D-6B4F-B8F0-9EE2225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962" y="2688313"/>
              <a:ext cx="444945" cy="367723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734F508-3E09-7A44-BE5D-8FF26BDEFF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54101" y="1768586"/>
              <a:ext cx="0" cy="8031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E1FEE9-9F71-B542-BA28-99C44055314C}"/>
                </a:ext>
              </a:extLst>
            </p:cNvPr>
            <p:cNvSpPr/>
            <p:nvPr/>
          </p:nvSpPr>
          <p:spPr>
            <a:xfrm>
              <a:off x="622302" y="2571750"/>
              <a:ext cx="884077" cy="6008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6066-1E28-2041-A69B-1E35F4FA1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603" y="159728"/>
            <a:ext cx="2444710" cy="5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951484-D383-7D40-8EE3-C728F0A0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0" y="646246"/>
            <a:ext cx="5524301" cy="1762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Bell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D6847-2CCD-4540-A94C-30A992767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66" y="265176"/>
            <a:ext cx="2834290" cy="19890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68C8BB-25C1-884D-BDF2-BCF3BC92AE54}"/>
              </a:ext>
            </a:extLst>
          </p:cNvPr>
          <p:cNvSpPr txBox="1"/>
          <p:nvPr/>
        </p:nvSpPr>
        <p:spPr>
          <a:xfrm>
            <a:off x="7074832" y="2532076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Corresponds to |01&gt;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E2301A-8965-F847-9D1E-6B805177E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5647" y="2236851"/>
            <a:ext cx="0" cy="29522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30FB617-AF25-6F45-B8DD-4859838C4908}"/>
              </a:ext>
            </a:extLst>
          </p:cNvPr>
          <p:cNvGrpSpPr/>
          <p:nvPr/>
        </p:nvGrpSpPr>
        <p:grpSpPr>
          <a:xfrm>
            <a:off x="975187" y="1784965"/>
            <a:ext cx="884077" cy="1404014"/>
            <a:chOff x="571693" y="1768586"/>
            <a:chExt cx="884077" cy="14040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965C8-4807-9D4E-B734-DDDED889389F}"/>
                </a:ext>
              </a:extLst>
            </p:cNvPr>
            <p:cNvGrpSpPr/>
            <p:nvPr/>
          </p:nvGrpSpPr>
          <p:grpSpPr>
            <a:xfrm>
              <a:off x="571693" y="1768586"/>
              <a:ext cx="884077" cy="1404014"/>
              <a:chOff x="622302" y="1768586"/>
              <a:chExt cx="884077" cy="140401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C996C4A-4671-164F-8A19-0326860E5E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5410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C4E82D-B4BD-5D4C-B076-ADA9D413C977}"/>
                  </a:ext>
                </a:extLst>
              </p:cNvPr>
              <p:cNvSpPr/>
              <p:nvPr/>
            </p:nvSpPr>
            <p:spPr>
              <a:xfrm>
                <a:off x="622302" y="2571750"/>
                <a:ext cx="884077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D6537-0126-4F4E-B1F4-EC06DA2D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969" y="2734956"/>
              <a:ext cx="463045" cy="27078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6FFB3-B6D0-5346-AB9F-56EEFFFE5E7E}"/>
              </a:ext>
            </a:extLst>
          </p:cNvPr>
          <p:cNvGrpSpPr/>
          <p:nvPr/>
        </p:nvGrpSpPr>
        <p:grpSpPr>
          <a:xfrm>
            <a:off x="1948266" y="1791586"/>
            <a:ext cx="1705848" cy="1404014"/>
            <a:chOff x="1948266" y="1791586"/>
            <a:chExt cx="1705848" cy="140401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2003BB-2829-CC42-9A5E-64239C9621EE}"/>
                </a:ext>
              </a:extLst>
            </p:cNvPr>
            <p:cNvGrpSpPr/>
            <p:nvPr/>
          </p:nvGrpSpPr>
          <p:grpSpPr>
            <a:xfrm>
              <a:off x="1948266" y="1791586"/>
              <a:ext cx="1705848" cy="1404014"/>
              <a:chOff x="1723666" y="1768586"/>
              <a:chExt cx="1705848" cy="140401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7B4694A-E716-F44F-AB9F-22CDCE94E5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8125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12E566-6AF6-314B-A664-3165F527D8F3}"/>
                  </a:ext>
                </a:extLst>
              </p:cNvPr>
              <p:cNvSpPr/>
              <p:nvPr/>
            </p:nvSpPr>
            <p:spPr>
              <a:xfrm>
                <a:off x="1723666" y="2571750"/>
                <a:ext cx="1705848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A0EB77-56F5-4147-952F-CBC1A853AD17}"/>
                </a:ext>
              </a:extLst>
            </p:cNvPr>
            <p:cNvGrpSpPr/>
            <p:nvPr/>
          </p:nvGrpSpPr>
          <p:grpSpPr>
            <a:xfrm>
              <a:off x="1989576" y="2606542"/>
              <a:ext cx="1619250" cy="577266"/>
              <a:chOff x="1138641" y="3540435"/>
              <a:chExt cx="1619250" cy="57726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2899A1-12D1-1D4F-81CD-D853A0218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641" y="3540435"/>
                <a:ext cx="1619250" cy="57726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6B02181-5865-A848-ACA5-C6252B86A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551" y="3673061"/>
                <a:ext cx="440753" cy="2639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D665DD-087C-F547-A302-96A6EE781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717" y="3663868"/>
                <a:ext cx="440753" cy="269065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12E76-587E-804C-9F45-110B254B6FC9}"/>
              </a:ext>
            </a:extLst>
          </p:cNvPr>
          <p:cNvGrpSpPr/>
          <p:nvPr/>
        </p:nvGrpSpPr>
        <p:grpSpPr>
          <a:xfrm>
            <a:off x="3743116" y="1791586"/>
            <a:ext cx="884077" cy="1404014"/>
            <a:chOff x="571693" y="1768586"/>
            <a:chExt cx="884077" cy="140401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001112-325E-6C44-8281-1B146EA8BC6A}"/>
                </a:ext>
              </a:extLst>
            </p:cNvPr>
            <p:cNvGrpSpPr/>
            <p:nvPr/>
          </p:nvGrpSpPr>
          <p:grpSpPr>
            <a:xfrm>
              <a:off x="571693" y="1768586"/>
              <a:ext cx="884077" cy="1404014"/>
              <a:chOff x="622302" y="1768586"/>
              <a:chExt cx="884077" cy="140401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8BA5CFF-A426-654C-A14B-EDE8D6CB0B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5410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62A69F-8CD1-264E-BD98-17B7E6D8C1FF}"/>
                  </a:ext>
                </a:extLst>
              </p:cNvPr>
              <p:cNvSpPr/>
              <p:nvPr/>
            </p:nvSpPr>
            <p:spPr>
              <a:xfrm>
                <a:off x="622302" y="2571750"/>
                <a:ext cx="884077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F5DEF2-0677-0147-903E-3AAD7580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969" y="2734956"/>
              <a:ext cx="463045" cy="27078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39199E-C1A8-D04B-AC46-F7CDFC253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9958" y="149803"/>
            <a:ext cx="2590784" cy="5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951484-D383-7D40-8EE3-C728F0A0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" y="646246"/>
            <a:ext cx="5524301" cy="1762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355154"/>
          </a:xfrm>
        </p:spPr>
        <p:txBody>
          <a:bodyPr/>
          <a:lstStyle/>
          <a:p>
            <a:r>
              <a:rPr lang="en-US" sz="2400" dirty="0"/>
              <a:t>Bell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D6847-2CCD-4540-A94C-30A99276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66" y="265176"/>
            <a:ext cx="2834290" cy="19890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68C8BB-25C1-884D-BDF2-BCF3BC92AE54}"/>
              </a:ext>
            </a:extLst>
          </p:cNvPr>
          <p:cNvSpPr txBox="1"/>
          <p:nvPr/>
        </p:nvSpPr>
        <p:spPr>
          <a:xfrm>
            <a:off x="7074832" y="2532076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Corresponds to |01&gt;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E2301A-8965-F847-9D1E-6B805177E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5647" y="2236851"/>
            <a:ext cx="0" cy="29522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30FB617-AF25-6F45-B8DD-4859838C4908}"/>
              </a:ext>
            </a:extLst>
          </p:cNvPr>
          <p:cNvGrpSpPr/>
          <p:nvPr/>
        </p:nvGrpSpPr>
        <p:grpSpPr>
          <a:xfrm>
            <a:off x="975187" y="1784965"/>
            <a:ext cx="884077" cy="1404014"/>
            <a:chOff x="571693" y="1768586"/>
            <a:chExt cx="884077" cy="14040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965C8-4807-9D4E-B734-DDDED889389F}"/>
                </a:ext>
              </a:extLst>
            </p:cNvPr>
            <p:cNvGrpSpPr/>
            <p:nvPr/>
          </p:nvGrpSpPr>
          <p:grpSpPr>
            <a:xfrm>
              <a:off x="571693" y="1768586"/>
              <a:ext cx="884077" cy="1404014"/>
              <a:chOff x="622302" y="1768586"/>
              <a:chExt cx="884077" cy="140401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C996C4A-4671-164F-8A19-0326860E5E5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5410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C4E82D-B4BD-5D4C-B076-ADA9D413C977}"/>
                  </a:ext>
                </a:extLst>
              </p:cNvPr>
              <p:cNvSpPr/>
              <p:nvPr/>
            </p:nvSpPr>
            <p:spPr>
              <a:xfrm>
                <a:off x="622302" y="2571750"/>
                <a:ext cx="884077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D6537-0126-4F4E-B1F4-EC06DA2D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969" y="2734956"/>
              <a:ext cx="463045" cy="27078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6FFB3-B6D0-5346-AB9F-56EEFFFE5E7E}"/>
              </a:ext>
            </a:extLst>
          </p:cNvPr>
          <p:cNvGrpSpPr/>
          <p:nvPr/>
        </p:nvGrpSpPr>
        <p:grpSpPr>
          <a:xfrm>
            <a:off x="1948266" y="1791586"/>
            <a:ext cx="1705848" cy="1404014"/>
            <a:chOff x="1948266" y="1791586"/>
            <a:chExt cx="1705848" cy="140401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2003BB-2829-CC42-9A5E-64239C9621EE}"/>
                </a:ext>
              </a:extLst>
            </p:cNvPr>
            <p:cNvGrpSpPr/>
            <p:nvPr/>
          </p:nvGrpSpPr>
          <p:grpSpPr>
            <a:xfrm>
              <a:off x="1948266" y="1791586"/>
              <a:ext cx="1705848" cy="1404014"/>
              <a:chOff x="1723666" y="1768586"/>
              <a:chExt cx="1705848" cy="1404014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7B4694A-E716-F44F-AB9F-22CDCE94E5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8125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12E566-6AF6-314B-A664-3165F527D8F3}"/>
                  </a:ext>
                </a:extLst>
              </p:cNvPr>
              <p:cNvSpPr/>
              <p:nvPr/>
            </p:nvSpPr>
            <p:spPr>
              <a:xfrm>
                <a:off x="1723666" y="2571750"/>
                <a:ext cx="1705848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A0EB77-56F5-4147-952F-CBC1A853AD17}"/>
                </a:ext>
              </a:extLst>
            </p:cNvPr>
            <p:cNvGrpSpPr/>
            <p:nvPr/>
          </p:nvGrpSpPr>
          <p:grpSpPr>
            <a:xfrm>
              <a:off x="1989576" y="2606542"/>
              <a:ext cx="1619250" cy="577266"/>
              <a:chOff x="1138641" y="3540435"/>
              <a:chExt cx="1619250" cy="57726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2899A1-12D1-1D4F-81CD-D853A0218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641" y="3540435"/>
                <a:ext cx="1619250" cy="57726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6B02181-5865-A848-ACA5-C6252B86A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6551" y="3673061"/>
                <a:ext cx="440753" cy="2639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2D665DD-087C-F547-A302-96A6EE781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7717" y="3663868"/>
                <a:ext cx="440753" cy="269065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12E76-587E-804C-9F45-110B254B6FC9}"/>
              </a:ext>
            </a:extLst>
          </p:cNvPr>
          <p:cNvGrpSpPr/>
          <p:nvPr/>
        </p:nvGrpSpPr>
        <p:grpSpPr>
          <a:xfrm>
            <a:off x="3743116" y="1791586"/>
            <a:ext cx="884077" cy="1404014"/>
            <a:chOff x="571693" y="1768586"/>
            <a:chExt cx="884077" cy="140401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001112-325E-6C44-8281-1B146EA8BC6A}"/>
                </a:ext>
              </a:extLst>
            </p:cNvPr>
            <p:cNvGrpSpPr/>
            <p:nvPr/>
          </p:nvGrpSpPr>
          <p:grpSpPr>
            <a:xfrm>
              <a:off x="571693" y="1768586"/>
              <a:ext cx="884077" cy="1404014"/>
              <a:chOff x="622302" y="1768586"/>
              <a:chExt cx="884077" cy="140401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8BA5CFF-A426-654C-A14B-EDE8D6CB0B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54101" y="1768586"/>
                <a:ext cx="0" cy="80316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62A69F-8CD1-264E-BD98-17B7E6D8C1FF}"/>
                  </a:ext>
                </a:extLst>
              </p:cNvPr>
              <p:cNvSpPr/>
              <p:nvPr/>
            </p:nvSpPr>
            <p:spPr>
              <a:xfrm>
                <a:off x="622302" y="2571750"/>
                <a:ext cx="884077" cy="6008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8F5DEF2-0677-0147-903E-3AAD7580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969" y="2734956"/>
              <a:ext cx="463045" cy="2707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22FED5A-4E2C-8B48-8173-9385FD17AAF8}"/>
              </a:ext>
            </a:extLst>
          </p:cNvPr>
          <p:cNvSpPr txBox="1"/>
          <p:nvPr/>
        </p:nvSpPr>
        <p:spPr>
          <a:xfrm>
            <a:off x="1806143" y="3801559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= Gate to change to Bell basis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8EAD39-85A1-4E4D-9240-CC76898F4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958" y="149803"/>
            <a:ext cx="2590784" cy="586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69BF3B-F6AA-3D42-AF37-E3555B805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343" y="3827475"/>
            <a:ext cx="1447800" cy="3175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4228E3-2517-E647-9B93-5BD2CE60376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09554" y="4170891"/>
            <a:ext cx="0" cy="33228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22B93A-B754-F641-A4CF-F4B0EC9D9248}"/>
              </a:ext>
            </a:extLst>
          </p:cNvPr>
          <p:cNvSpPr/>
          <p:nvPr/>
        </p:nvSpPr>
        <p:spPr>
          <a:xfrm>
            <a:off x="1027362" y="4501610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Controlled-Not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3 qubit circuit with Bell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FA0D4-8181-1446-9CEE-6D2907DA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3" y="1165224"/>
            <a:ext cx="5043962" cy="202456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CA1684-2F76-3D42-9EA4-EE271FFAEA6B}"/>
              </a:ext>
            </a:extLst>
          </p:cNvPr>
          <p:cNvCxnSpPr>
            <a:cxnSpLocks/>
          </p:cNvCxnSpPr>
          <p:nvPr/>
        </p:nvCxnSpPr>
        <p:spPr bwMode="auto">
          <a:xfrm>
            <a:off x="900781" y="1054096"/>
            <a:ext cx="102519" cy="3556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B8E8B4-55F5-2C40-B8D5-A3874EF5165C}"/>
              </a:ext>
            </a:extLst>
          </p:cNvPr>
          <p:cNvSpPr txBox="1"/>
          <p:nvPr/>
        </p:nvSpPr>
        <p:spPr>
          <a:xfrm>
            <a:off x="2596538" y="770747"/>
            <a:ext cx="2413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(Alice’s State to be teleported)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4D23CA-24B4-1E43-B11A-448E23F60E8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77401" y="2560256"/>
            <a:ext cx="0" cy="80316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61088E1-DC54-E047-B4E7-054ED2B49F57}"/>
              </a:ext>
            </a:extLst>
          </p:cNvPr>
          <p:cNvSpPr/>
          <p:nvPr/>
        </p:nvSpPr>
        <p:spPr>
          <a:xfrm>
            <a:off x="1682221" y="3363420"/>
            <a:ext cx="5180695" cy="122140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D7FEA3-CD23-F244-B5A0-20123DC3338C}"/>
              </a:ext>
            </a:extLst>
          </p:cNvPr>
          <p:cNvGrpSpPr/>
          <p:nvPr/>
        </p:nvGrpSpPr>
        <p:grpSpPr>
          <a:xfrm>
            <a:off x="5757388" y="550439"/>
            <a:ext cx="3386612" cy="2373735"/>
            <a:chOff x="5757388" y="550439"/>
            <a:chExt cx="3386612" cy="2373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3F432F-B998-4146-80DD-BB41BACA8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7388" y="550439"/>
              <a:ext cx="3386612" cy="237373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62CF946-BC2D-3441-A06C-E8518112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326" y="770747"/>
              <a:ext cx="1143000" cy="3429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49F9304-A723-284E-BA32-C0EC3F3CD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12" y="769584"/>
            <a:ext cx="19431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8F8A8-975A-7C43-A6BF-EC03A7A58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730" y="3509910"/>
            <a:ext cx="4897702" cy="9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576796"/>
          </a:xfrm>
        </p:spPr>
        <p:txBody>
          <a:bodyPr/>
          <a:lstStyle/>
          <a:p>
            <a:r>
              <a:rPr lang="en-US" sz="2400" dirty="0"/>
              <a:t>10min:</a:t>
            </a:r>
            <a:br>
              <a:rPr lang="en-US" sz="2400" dirty="0"/>
            </a:br>
            <a:r>
              <a:rPr lang="en-US" sz="2400" dirty="0"/>
              <a:t>Implement Controlled Z (sign flip of target bit if control bit is on ‘1’)</a:t>
            </a:r>
          </a:p>
        </p:txBody>
      </p:sp>
    </p:spTree>
    <p:extLst>
      <p:ext uri="{BB962C8B-B14F-4D97-AF65-F5344CB8AC3E}">
        <p14:creationId xmlns:p14="http://schemas.microsoft.com/office/powerpoint/2010/main" val="3231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3158013" cy="354625"/>
          </a:xfrm>
        </p:spPr>
        <p:txBody>
          <a:bodyPr/>
          <a:lstStyle/>
          <a:p>
            <a:r>
              <a:rPr lang="en-US" sz="2400" dirty="0"/>
              <a:t>Controlled Z 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8646F-8D8F-0E43-A622-F100A6C60293}"/>
              </a:ext>
            </a:extLst>
          </p:cNvPr>
          <p:cNvSpPr txBox="1"/>
          <p:nvPr/>
        </p:nvSpPr>
        <p:spPr>
          <a:xfrm>
            <a:off x="349250" y="10350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Tipp: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4B8A7-88E4-2248-B9ED-C97DCA0F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56" y="984430"/>
            <a:ext cx="692150" cy="64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8F063-0B71-E247-9E0C-5BB9BDEE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13" y="958970"/>
            <a:ext cx="766917" cy="659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7A25E-70CA-7247-ACAB-A715E75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8" y="990660"/>
            <a:ext cx="692150" cy="647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58C2E-FAE2-F14F-8230-0AEA4FE3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612" y="1123950"/>
            <a:ext cx="533965" cy="362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0E2C6B-7216-7442-A603-52C7FF6E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77" y="971670"/>
            <a:ext cx="557315" cy="6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3158013" cy="354625"/>
          </a:xfrm>
        </p:spPr>
        <p:txBody>
          <a:bodyPr/>
          <a:lstStyle/>
          <a:p>
            <a:r>
              <a:rPr lang="en-US" sz="2400" dirty="0"/>
              <a:t>Controlled Z 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8646F-8D8F-0E43-A622-F100A6C60293}"/>
              </a:ext>
            </a:extLst>
          </p:cNvPr>
          <p:cNvSpPr txBox="1"/>
          <p:nvPr/>
        </p:nvSpPr>
        <p:spPr>
          <a:xfrm>
            <a:off x="349250" y="1035050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Tipp: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4B8A7-88E4-2248-B9ED-C97DCA0F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56" y="984430"/>
            <a:ext cx="692150" cy="64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8F063-0B71-E247-9E0C-5BB9BDEE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13" y="958970"/>
            <a:ext cx="766917" cy="659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7A25E-70CA-7247-ACAB-A715E75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8" y="990660"/>
            <a:ext cx="692150" cy="647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58C2E-FAE2-F14F-8230-0AEA4FE3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612" y="1123950"/>
            <a:ext cx="533965" cy="362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0E2C6B-7216-7442-A603-52C7FF6E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77" y="971670"/>
            <a:ext cx="557315" cy="647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9810DF-FCEA-F64D-817C-81847F716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060" y="1850409"/>
            <a:ext cx="3573106" cy="20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812186"/>
          </a:xfrm>
        </p:spPr>
        <p:txBody>
          <a:bodyPr/>
          <a:lstStyle/>
          <a:p>
            <a:r>
              <a:rPr lang="en-US" sz="2400" dirty="0"/>
              <a:t>25min: </a:t>
            </a:r>
            <a:br>
              <a:rPr lang="en-US" sz="2400" dirty="0"/>
            </a:br>
            <a:r>
              <a:rPr lang="en-US" sz="2400" dirty="0"/>
              <a:t>Combine all to teleport qubit from ‘Alice’ to ‘Bob’</a:t>
            </a:r>
            <a:br>
              <a:rPr lang="en-US" sz="2400" dirty="0"/>
            </a:br>
            <a:r>
              <a:rPr lang="en-US" sz="2400" dirty="0"/>
              <a:t>Teleport following states: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1325DC-783B-BF46-BEFC-159F62CA792A}"/>
              </a:ext>
            </a:extLst>
          </p:cNvPr>
          <p:cNvSpPr txBox="1">
            <a:spLocks/>
          </p:cNvSpPr>
          <p:nvPr/>
        </p:nvSpPr>
        <p:spPr>
          <a:xfrm>
            <a:off x="228666" y="945642"/>
            <a:ext cx="7475672" cy="3252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endParaRPr lang="en-US" sz="1800" kern="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C15767-5484-5749-86E0-E1A410D0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71" y="1550374"/>
            <a:ext cx="383703" cy="396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9CE86-87B7-8841-9CC7-6F0B24708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04" y="1395453"/>
            <a:ext cx="882650" cy="680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10544-3CC3-4B4C-A0C9-6CAB8C014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012" y="1418156"/>
            <a:ext cx="882650" cy="679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CD6BF-50AE-3B45-A433-E05A7D5F794C}"/>
              </a:ext>
            </a:extLst>
          </p:cNvPr>
          <p:cNvSpPr txBox="1"/>
          <p:nvPr/>
        </p:nvSpPr>
        <p:spPr>
          <a:xfrm>
            <a:off x="677461" y="1609002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DF1A4-39F7-4E4D-A66B-DBAF512A7258}"/>
              </a:ext>
            </a:extLst>
          </p:cNvPr>
          <p:cNvSpPr txBox="1"/>
          <p:nvPr/>
        </p:nvSpPr>
        <p:spPr>
          <a:xfrm>
            <a:off x="1624282" y="1599170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43ACC-3E22-D543-B036-3D5AE2251EBA}"/>
              </a:ext>
            </a:extLst>
          </p:cNvPr>
          <p:cNvSpPr txBox="1"/>
          <p:nvPr/>
        </p:nvSpPr>
        <p:spPr>
          <a:xfrm>
            <a:off x="3054967" y="1577752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9832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400" dirty="0"/>
              <a:t>3 qubit circuit for Quantum Teleportation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7BEBD-0459-3F4D-98E0-87884C2B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3" y="1165224"/>
            <a:ext cx="5043962" cy="20245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09AA4-B873-C54E-B5D2-F634E8259C42}"/>
              </a:ext>
            </a:extLst>
          </p:cNvPr>
          <p:cNvCxnSpPr>
            <a:cxnSpLocks/>
          </p:cNvCxnSpPr>
          <p:nvPr/>
        </p:nvCxnSpPr>
        <p:spPr bwMode="auto">
          <a:xfrm>
            <a:off x="900781" y="1054096"/>
            <a:ext cx="102519" cy="3556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334FED-A103-6C4B-8E4A-A0F8CB26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224" y="1260806"/>
            <a:ext cx="1185595" cy="17847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E52D31-BADC-A44D-9926-FFF2F4D12651}"/>
              </a:ext>
            </a:extLst>
          </p:cNvPr>
          <p:cNvSpPr/>
          <p:nvPr/>
        </p:nvSpPr>
        <p:spPr>
          <a:xfrm>
            <a:off x="3700800" y="1260806"/>
            <a:ext cx="1317600" cy="1453594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BC4C63-8408-E440-88EE-EC1E84B3B268}"/>
              </a:ext>
            </a:extLst>
          </p:cNvPr>
          <p:cNvSpPr/>
          <p:nvPr/>
        </p:nvSpPr>
        <p:spPr>
          <a:xfrm>
            <a:off x="3529357" y="1231898"/>
            <a:ext cx="1185595" cy="133985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3600" dirty="0">
                <a:latin typeface="Arial"/>
                <a:cs typeface="Arial"/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DD995C-44AC-F447-8BB8-05339A278C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55978" y="2376000"/>
            <a:ext cx="33865" cy="6984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81488AD-12D6-8544-9ED0-791438FB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2" y="769584"/>
            <a:ext cx="19431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195183-4740-C14C-A7FE-C86916C8D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444" y="3193687"/>
            <a:ext cx="1943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29570-5F9B-9F4B-9C79-ACA28CCE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3" y="1248891"/>
            <a:ext cx="5523491" cy="1914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400" dirty="0"/>
              <a:t>3 qubit circuit for Quantum Teleportation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09AA4-B873-C54E-B5D2-F634E8259C42}"/>
              </a:ext>
            </a:extLst>
          </p:cNvPr>
          <p:cNvCxnSpPr>
            <a:cxnSpLocks/>
          </p:cNvCxnSpPr>
          <p:nvPr/>
        </p:nvCxnSpPr>
        <p:spPr bwMode="auto">
          <a:xfrm>
            <a:off x="772961" y="1083004"/>
            <a:ext cx="102519" cy="3556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E52D31-BADC-A44D-9926-FFF2F4D12651}"/>
              </a:ext>
            </a:extLst>
          </p:cNvPr>
          <p:cNvSpPr/>
          <p:nvPr/>
        </p:nvSpPr>
        <p:spPr>
          <a:xfrm>
            <a:off x="3700800" y="1260806"/>
            <a:ext cx="1317600" cy="1453594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DD995C-44AC-F447-8BB8-05339A278C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03978" y="2571750"/>
            <a:ext cx="33865" cy="6984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FF30F3D-8C1F-1945-BBBA-0D5348B3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2" y="769584"/>
            <a:ext cx="194310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35BCC5-A711-C14B-90EE-59B83392F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41" y="3375579"/>
            <a:ext cx="1943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7" y="254311"/>
            <a:ext cx="4776485" cy="339518"/>
          </a:xfrm>
        </p:spPr>
        <p:txBody>
          <a:bodyPr/>
          <a:lstStyle/>
          <a:p>
            <a:r>
              <a:rPr lang="en-US" sz="2400" dirty="0"/>
              <a:t>Theory Intro/Recap – Bell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47EDC-8C6C-7743-B48D-0EEDF32545AA}"/>
              </a:ext>
            </a:extLst>
          </p:cNvPr>
          <p:cNvSpPr txBox="1"/>
          <p:nvPr/>
        </p:nvSpPr>
        <p:spPr>
          <a:xfrm>
            <a:off x="173173" y="1013216"/>
            <a:ext cx="252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 States: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5EAF-586C-FF4F-9D9F-80E337291D3F}"/>
              </a:ext>
            </a:extLst>
          </p:cNvPr>
          <p:cNvSpPr txBox="1"/>
          <p:nvPr/>
        </p:nvSpPr>
        <p:spPr>
          <a:xfrm>
            <a:off x="284552" y="445712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Bit Flip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F4BE3D-6D73-B547-A1B6-40624C41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48" y="1446972"/>
            <a:ext cx="3124200" cy="1926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81397-6345-F04F-801A-637D7BC4873B}"/>
              </a:ext>
            </a:extLst>
          </p:cNvPr>
          <p:cNvSpPr txBox="1"/>
          <p:nvPr/>
        </p:nvSpPr>
        <p:spPr>
          <a:xfrm>
            <a:off x="4835522" y="944631"/>
            <a:ext cx="420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Relationship with Pauli Matrices: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79BD4-6892-0249-960E-E66CBE5CD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9" y="3724094"/>
            <a:ext cx="3416300" cy="622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BAA348-3401-C14F-A68B-3C0E6EF83025}"/>
              </a:ext>
            </a:extLst>
          </p:cNvPr>
          <p:cNvSpPr txBox="1"/>
          <p:nvPr/>
        </p:nvSpPr>
        <p:spPr>
          <a:xfrm>
            <a:off x="2131308" y="445712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Sign Flip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280D4F-7F8B-5F42-AA41-9BE127D12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2" y="1524054"/>
            <a:ext cx="3149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400" dirty="0"/>
              <a:t>3 qubit circuit for Quantum Teleportation: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FE104-45F6-3746-930F-97113E90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55735"/>
            <a:ext cx="5991400" cy="20718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96D201-F1A5-CC43-98CA-65A7B55EE57E}"/>
              </a:ext>
            </a:extLst>
          </p:cNvPr>
          <p:cNvGrpSpPr/>
          <p:nvPr/>
        </p:nvGrpSpPr>
        <p:grpSpPr>
          <a:xfrm>
            <a:off x="5819328" y="2763544"/>
            <a:ext cx="3204778" cy="2370124"/>
            <a:chOff x="5815022" y="2641076"/>
            <a:chExt cx="3204778" cy="23701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A8CA11-716C-1D4F-BB1D-9BB13009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022" y="2641076"/>
              <a:ext cx="3100378" cy="23701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A32D41-3739-F843-90B8-75BB0B54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0800" y="2878450"/>
              <a:ext cx="1089000" cy="33275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DCC35E-3626-EF42-9CBF-D74AE3504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110" y="279149"/>
            <a:ext cx="11176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9CBC5A-E59E-4145-A858-A586E959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115" y="628549"/>
            <a:ext cx="711832" cy="2022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EF4188-5361-2349-8783-40283C0F0D82}"/>
              </a:ext>
            </a:extLst>
          </p:cNvPr>
          <p:cNvCxnSpPr>
            <a:cxnSpLocks/>
          </p:cNvCxnSpPr>
          <p:nvPr/>
        </p:nvCxnSpPr>
        <p:spPr bwMode="auto">
          <a:xfrm flipH="1">
            <a:off x="1367947" y="852544"/>
            <a:ext cx="97059" cy="27377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400" dirty="0"/>
              <a:t>3 qubit circuit for Quantum Teleportation: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D0FE49-02C1-0347-B1E4-EADD8BA0EDA2}"/>
              </a:ext>
            </a:extLst>
          </p:cNvPr>
          <p:cNvGrpSpPr/>
          <p:nvPr/>
        </p:nvGrpSpPr>
        <p:grpSpPr>
          <a:xfrm>
            <a:off x="5960100" y="2765958"/>
            <a:ext cx="3183901" cy="2281650"/>
            <a:chOff x="5960100" y="2765958"/>
            <a:chExt cx="3183901" cy="2281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A26534-DD1B-6C41-8142-28CC8672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0100" y="2765958"/>
              <a:ext cx="3054467" cy="2281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2E92DE-A367-F649-BE19-09A7194D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4467" y="3040650"/>
              <a:ext cx="929534" cy="31455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75315-09A4-B94C-9AFC-A154CF1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31929"/>
            <a:ext cx="6755400" cy="196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FE92D6-FCF7-4D4B-B9E6-5B03F4FAC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38" y="149844"/>
            <a:ext cx="1489709" cy="5760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FA675F-4C47-0845-9CBB-2687D42A5E69}"/>
              </a:ext>
            </a:extLst>
          </p:cNvPr>
          <p:cNvCxnSpPr>
            <a:cxnSpLocks/>
          </p:cNvCxnSpPr>
          <p:nvPr/>
        </p:nvCxnSpPr>
        <p:spPr bwMode="auto">
          <a:xfrm flipH="1">
            <a:off x="1377778" y="924232"/>
            <a:ext cx="106893" cy="28074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3BF07-3EA2-3A48-BB49-72E1383B706A}"/>
              </a:ext>
            </a:extLst>
          </p:cNvPr>
          <p:cNvSpPr/>
          <p:nvPr/>
        </p:nvSpPr>
        <p:spPr>
          <a:xfrm>
            <a:off x="4328332" y="3006662"/>
            <a:ext cx="1502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Undo Hadamard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2DC64-9E5D-EC4F-ADEA-C800D8E5FC10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8413" y="2182762"/>
            <a:ext cx="462253" cy="8239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AE15B35-C12D-ED4D-894F-BDADD811D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452" y="619801"/>
            <a:ext cx="984610" cy="3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400" dirty="0"/>
              <a:t>3 qubit circuit for Quantum Teleportation: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3C2F3-489B-DB4F-9516-0CF20482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94745"/>
            <a:ext cx="7815377" cy="2071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E3C5CE-BFFB-3148-98BB-AA5EDB3B6198}"/>
              </a:ext>
            </a:extLst>
          </p:cNvPr>
          <p:cNvGrpSpPr/>
          <p:nvPr/>
        </p:nvGrpSpPr>
        <p:grpSpPr>
          <a:xfrm>
            <a:off x="6051682" y="2840902"/>
            <a:ext cx="2725794" cy="2091098"/>
            <a:chOff x="6051682" y="2840902"/>
            <a:chExt cx="2725794" cy="2091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FE3A50-879A-3942-B265-3F5B99F5C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682" y="2840902"/>
              <a:ext cx="2725794" cy="2091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596238-8A75-1646-B991-8D48DF0E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6000" y="3087334"/>
              <a:ext cx="641476" cy="30026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EFE93D-2BDE-894B-B6B6-B24A1D19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874" y="142964"/>
            <a:ext cx="1549259" cy="599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BCFCD0-8083-3649-8970-2187DCC1C8B8}"/>
              </a:ext>
            </a:extLst>
          </p:cNvPr>
          <p:cNvSpPr/>
          <p:nvPr/>
        </p:nvSpPr>
        <p:spPr>
          <a:xfrm>
            <a:off x="4617246" y="3009962"/>
            <a:ext cx="1502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Undo H &amp; X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CAE117-5C24-CE48-8951-605553DDB1B4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8413" y="2045110"/>
            <a:ext cx="925461" cy="96155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09E12E-9D91-884A-A8E0-8E08421416A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4235" y="2041810"/>
            <a:ext cx="1511562" cy="96485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000" dirty="0"/>
              <a:t>Real 5-Qubit Quantum Computer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1F2E2-29D8-654A-966B-4120DDF9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46" y="2883755"/>
            <a:ext cx="3240715" cy="204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01F7-E042-1540-8713-06AFB77F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53299"/>
            <a:ext cx="4605261" cy="1806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C497-FCBF-9A42-B202-F3DB94FED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5"/>
          <a:stretch/>
        </p:blipFill>
        <p:spPr>
          <a:xfrm>
            <a:off x="4960704" y="211709"/>
            <a:ext cx="4005000" cy="2567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4618BB-753B-5B44-8906-856F0B5C36E4}"/>
              </a:ext>
            </a:extLst>
          </p:cNvPr>
          <p:cNvSpPr/>
          <p:nvPr/>
        </p:nvSpPr>
        <p:spPr>
          <a:xfrm>
            <a:off x="7745498" y="733519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(1024 shots)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5490D-4E52-AC42-9ECC-5FCE3735BC20}"/>
              </a:ext>
            </a:extLst>
          </p:cNvPr>
          <p:cNvSpPr/>
          <p:nvPr/>
        </p:nvSpPr>
        <p:spPr>
          <a:xfrm>
            <a:off x="188128" y="832848"/>
            <a:ext cx="91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Teleport: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9C8BCA-4DAB-8C49-975D-742E0E2F6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2723" y="1140625"/>
            <a:ext cx="186812" cy="5505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A07A9E-17FF-284A-9657-749C0BD8259E}"/>
              </a:ext>
            </a:extLst>
          </p:cNvPr>
          <p:cNvSpPr/>
          <p:nvPr/>
        </p:nvSpPr>
        <p:spPr>
          <a:xfrm>
            <a:off x="3575341" y="3414364"/>
            <a:ext cx="1502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Undo Hadamard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1140F0-C453-5C43-A970-4D79D7A6894E}"/>
              </a:ext>
            </a:extLst>
          </p:cNvPr>
          <p:cNvCxnSpPr>
            <a:cxnSpLocks/>
          </p:cNvCxnSpPr>
          <p:nvPr/>
        </p:nvCxnSpPr>
        <p:spPr bwMode="auto">
          <a:xfrm flipV="1">
            <a:off x="4144739" y="2379406"/>
            <a:ext cx="73300" cy="99562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71056CC-2E48-4C4C-9DEF-4DEC2F2C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0" y="673268"/>
            <a:ext cx="1489709" cy="5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DB3E5A-725A-074A-98BF-698E2BBBA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1"/>
          <a:stretch/>
        </p:blipFill>
        <p:spPr>
          <a:xfrm>
            <a:off x="5123698" y="138008"/>
            <a:ext cx="3842006" cy="2602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8549D2-6925-8646-806F-4D520FCA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56622"/>
            <a:ext cx="4559710" cy="2171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D0C1C-5BF3-854B-BDE0-2B1CFE4A0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46" y="2883755"/>
            <a:ext cx="3240715" cy="1974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6"/>
            <a:ext cx="7050600" cy="354625"/>
          </a:xfrm>
        </p:spPr>
        <p:txBody>
          <a:bodyPr/>
          <a:lstStyle/>
          <a:p>
            <a:r>
              <a:rPr lang="en-US" sz="2000" dirty="0"/>
              <a:t>Real 5-Qubit Quantum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4618BB-753B-5B44-8906-856F0B5C36E4}"/>
              </a:ext>
            </a:extLst>
          </p:cNvPr>
          <p:cNvSpPr/>
          <p:nvPr/>
        </p:nvSpPr>
        <p:spPr>
          <a:xfrm>
            <a:off x="7745498" y="733519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(1024 shots)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5490D-4E52-AC42-9ECC-5FCE3735BC20}"/>
              </a:ext>
            </a:extLst>
          </p:cNvPr>
          <p:cNvSpPr/>
          <p:nvPr/>
        </p:nvSpPr>
        <p:spPr>
          <a:xfrm>
            <a:off x="188128" y="803352"/>
            <a:ext cx="91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Teleport: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9C8BCA-4DAB-8C49-975D-742E0E2F6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179871" y="1268361"/>
            <a:ext cx="88490" cy="118540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1E8973C-1C24-CC45-945E-609410B88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367" y="847651"/>
            <a:ext cx="917239" cy="2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372792"/>
          </a:xfrm>
        </p:spPr>
        <p:txBody>
          <a:bodyPr/>
          <a:lstStyle/>
          <a:p>
            <a:r>
              <a:rPr lang="en-US" sz="2400" dirty="0"/>
              <a:t>Theory Intro/Recap – Quantum Teleportation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F3809-C1A6-6D4F-82A6-21DB9F625F61}"/>
              </a:ext>
            </a:extLst>
          </p:cNvPr>
          <p:cNvSpPr txBox="1"/>
          <p:nvPr/>
        </p:nvSpPr>
        <p:spPr>
          <a:xfrm>
            <a:off x="228600" y="1019132"/>
            <a:ext cx="320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Alice’s State to be teleported: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11998-A9B2-544E-B15C-2D06E665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92" y="1055059"/>
            <a:ext cx="19431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F3146-F394-0648-AD98-BE232173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70" y="1669219"/>
            <a:ext cx="44450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98D35-0A61-C549-8FE7-783E142E67A0}"/>
              </a:ext>
            </a:extLst>
          </p:cNvPr>
          <p:cNvSpPr txBox="1"/>
          <p:nvPr/>
        </p:nvSpPr>
        <p:spPr>
          <a:xfrm>
            <a:off x="228600" y="1774776"/>
            <a:ext cx="320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Total initial 3-Qubit state:</a:t>
            </a:r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F51C9E-C623-A042-BBE8-463ED120740B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0588" y="2120403"/>
            <a:ext cx="149000" cy="26324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69CD9B-8CEB-9E4F-8F6D-D9FE87235014}"/>
              </a:ext>
            </a:extLst>
          </p:cNvPr>
          <p:cNvSpPr txBox="1"/>
          <p:nvPr/>
        </p:nvSpPr>
        <p:spPr>
          <a:xfrm>
            <a:off x="2630479" y="2383643"/>
            <a:ext cx="620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2C5C2-A283-0243-8683-2B25CBAC3A63}"/>
              </a:ext>
            </a:extLst>
          </p:cNvPr>
          <p:cNvSpPr txBox="1"/>
          <p:nvPr/>
        </p:nvSpPr>
        <p:spPr>
          <a:xfrm>
            <a:off x="3089588" y="2383643"/>
            <a:ext cx="1211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Alice &amp; Bob</a:t>
            </a:r>
          </a:p>
          <a:p>
            <a:r>
              <a:rPr lang="en-US" sz="1100" dirty="0"/>
              <a:t>share Bell state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9318C5-E7F4-1749-A600-52CFF6C325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14252" y="2108467"/>
            <a:ext cx="38378" cy="27517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3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372792"/>
          </a:xfrm>
        </p:spPr>
        <p:txBody>
          <a:bodyPr/>
          <a:lstStyle/>
          <a:p>
            <a:r>
              <a:rPr lang="en-US" sz="2400" dirty="0"/>
              <a:t>Theory Intro/Recap – Quantum Teleportation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F3809-C1A6-6D4F-82A6-21DB9F625F61}"/>
              </a:ext>
            </a:extLst>
          </p:cNvPr>
          <p:cNvSpPr txBox="1"/>
          <p:nvPr/>
        </p:nvSpPr>
        <p:spPr>
          <a:xfrm>
            <a:off x="228600" y="795309"/>
            <a:ext cx="320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Alice’s State to be teleported: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11998-A9B2-544E-B15C-2D06E665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92" y="831236"/>
            <a:ext cx="19431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118110-6388-2B40-A374-B2AE77FF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23" y="1281974"/>
            <a:ext cx="8686800" cy="2525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9F74A-63F1-8044-9913-0ADE0BC06601}"/>
              </a:ext>
            </a:extLst>
          </p:cNvPr>
          <p:cNvSpPr txBox="1"/>
          <p:nvPr/>
        </p:nvSpPr>
        <p:spPr>
          <a:xfrm>
            <a:off x="879048" y="4281935"/>
            <a:ext cx="7575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…need to determine Bell state &amp; apply correct </a:t>
            </a:r>
            <a:r>
              <a:rPr lang="en-US" sz="1600" dirty="0" err="1"/>
              <a:t>pauli</a:t>
            </a:r>
            <a:r>
              <a:rPr lang="en-US" sz="1600" dirty="0"/>
              <a:t> matrices to recover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D524EE-6665-C940-989A-9FD58A2283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2113" y="3807207"/>
            <a:ext cx="0" cy="4747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9DBECE-7024-7F4B-84C4-0E78BAD6315A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7624" y="3807207"/>
            <a:ext cx="0" cy="4747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6C3351-214B-4B43-9E27-FB1ECFDDF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6513" y="3807207"/>
            <a:ext cx="0" cy="4747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9DD59F-3D06-0846-9327-F693B8A7D2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7980" y="3782134"/>
            <a:ext cx="0" cy="4747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FBB603-74E1-EE4D-974D-5271B4B5BE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811002" y="3782136"/>
            <a:ext cx="256663" cy="49979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D2E5DA-601F-EF41-AEF3-555845975453}"/>
              </a:ext>
            </a:extLst>
          </p:cNvPr>
          <p:cNvCxnSpPr>
            <a:cxnSpLocks/>
          </p:cNvCxnSpPr>
          <p:nvPr/>
        </p:nvCxnSpPr>
        <p:spPr bwMode="auto">
          <a:xfrm flipV="1">
            <a:off x="3939890" y="3782134"/>
            <a:ext cx="256663" cy="49979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766AE6-E197-D443-BF60-0B7BACA38904}"/>
              </a:ext>
            </a:extLst>
          </p:cNvPr>
          <p:cNvCxnSpPr>
            <a:cxnSpLocks/>
          </p:cNvCxnSpPr>
          <p:nvPr/>
        </p:nvCxnSpPr>
        <p:spPr bwMode="auto">
          <a:xfrm flipV="1">
            <a:off x="5096872" y="3807207"/>
            <a:ext cx="350199" cy="47472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D7D5E-28A4-184A-956C-511B4FB4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73" y="4317862"/>
            <a:ext cx="292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Exercise: Build Quantum Teleportation Circuit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1325DC-783B-BF46-BEFC-159F62CA792A}"/>
              </a:ext>
            </a:extLst>
          </p:cNvPr>
          <p:cNvSpPr txBox="1">
            <a:spLocks/>
          </p:cNvSpPr>
          <p:nvPr/>
        </p:nvSpPr>
        <p:spPr>
          <a:xfrm>
            <a:off x="228666" y="945642"/>
            <a:ext cx="7475672" cy="3252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</a:rPr>
              <a:t>Optional: Test one-qubit (e.g. X, H) and two-qubit gate (CNOT) in </a:t>
            </a:r>
            <a:r>
              <a:rPr lang="en-US" sz="1800" u="sng" kern="0" dirty="0">
                <a:solidFill>
                  <a:schemeClr val="tx1"/>
                </a:solidFill>
              </a:rPr>
              <a:t>custom</a:t>
            </a:r>
            <a:r>
              <a:rPr lang="en-US" sz="1800" kern="0" dirty="0">
                <a:solidFill>
                  <a:schemeClr val="tx1"/>
                </a:solidFill>
              </a:rPr>
              <a:t> topology (one/two qubits) – use 1000 shots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</a:rPr>
              <a:t>10min: Implement Bell State: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</a:rPr>
              <a:t>15min: Implement Bell Measurement (i.e. how to determine each of the 4 Bell states?) + build 3 qubit circuit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</a:rPr>
              <a:t>10min: Implement Controlled-Z gate (controlled sign flip)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>
                <a:solidFill>
                  <a:schemeClr val="tx1"/>
                </a:solidFill>
              </a:rPr>
              <a:t>25min: Combine above elements to teleport a qubit from “Alice” to “Bob” (3-qubit circuit). Test teleportation of following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C15767-5484-5749-86E0-E1A410D0E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50" y="4084985"/>
            <a:ext cx="383703" cy="396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59CE86-87B7-8841-9CC7-6F0B24708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344" y="3930064"/>
            <a:ext cx="882650" cy="680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10544-3CC3-4B4C-A0C9-6CAB8C01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852" y="3952767"/>
            <a:ext cx="882650" cy="679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FCD6BF-50AE-3B45-A433-E05A7D5F794C}"/>
              </a:ext>
            </a:extLst>
          </p:cNvPr>
          <p:cNvSpPr txBox="1"/>
          <p:nvPr/>
        </p:nvSpPr>
        <p:spPr>
          <a:xfrm>
            <a:off x="602020" y="4112363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DF1A4-39F7-4E4D-A66B-DBAF512A7258}"/>
              </a:ext>
            </a:extLst>
          </p:cNvPr>
          <p:cNvSpPr txBox="1"/>
          <p:nvPr/>
        </p:nvSpPr>
        <p:spPr>
          <a:xfrm>
            <a:off x="1597122" y="4133781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43ACC-3E22-D543-B036-3D5AE2251EBA}"/>
              </a:ext>
            </a:extLst>
          </p:cNvPr>
          <p:cNvSpPr txBox="1"/>
          <p:nvPr/>
        </p:nvSpPr>
        <p:spPr>
          <a:xfrm>
            <a:off x="3027807" y="4112363"/>
            <a:ext cx="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4FC97-0207-B04E-AA40-37F7B80FD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3" y="1603611"/>
            <a:ext cx="2040346" cy="4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576796"/>
          </a:xfrm>
        </p:spPr>
        <p:txBody>
          <a:bodyPr/>
          <a:lstStyle/>
          <a:p>
            <a:r>
              <a:rPr lang="en-US" sz="2400" dirty="0"/>
              <a:t>10min:</a:t>
            </a:r>
            <a:br>
              <a:rPr lang="en-US" sz="2400" dirty="0"/>
            </a:br>
            <a:r>
              <a:rPr lang="en-US" sz="2400" dirty="0"/>
              <a:t>Implement Bell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AF48-5AD2-824E-BD90-4816C3BB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35" y="374579"/>
            <a:ext cx="3346929" cy="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Bell State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3D5050-483C-2F4C-B88E-43EB5B07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4024"/>
            <a:ext cx="3006730" cy="1621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E2916-ED25-964A-A33C-61707F41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39" y="1414024"/>
            <a:ext cx="4974372" cy="2972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95F4B-0C28-BC4D-8630-E1CDC1131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7" y="708875"/>
            <a:ext cx="2444710" cy="5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Bell State (in 3 qubit circuit)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1E74A-CACF-B642-8194-35156B8A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5323"/>
            <a:ext cx="32512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91690-1346-BC41-AAD1-74F28DB1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13" y="1195323"/>
            <a:ext cx="5234028" cy="3364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66C1A-004A-5C41-AA76-6B3C68CA2584}"/>
              </a:ext>
            </a:extLst>
          </p:cNvPr>
          <p:cNvSpPr txBox="1"/>
          <p:nvPr/>
        </p:nvSpPr>
        <p:spPr>
          <a:xfrm>
            <a:off x="6262727" y="4770322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BM Plex Sans" charset="0"/>
                <a:ea typeface="IBM Plex Sans" charset="0"/>
                <a:cs typeface="IBM Plex Sans" charset="0"/>
              </a:rPr>
              <a:t>Inverse ordering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C9C585-CFDA-4744-BF9A-2C80775EBC7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1649" y="4460467"/>
            <a:ext cx="336859" cy="30594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0C7D418-5239-1D49-A6DB-6962B1ED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7" y="708875"/>
            <a:ext cx="2444710" cy="5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9AB0-3ACA-564C-9FE9-07CC15D9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576796"/>
          </a:xfrm>
        </p:spPr>
        <p:txBody>
          <a:bodyPr/>
          <a:lstStyle/>
          <a:p>
            <a:r>
              <a:rPr lang="en-US" sz="2400" dirty="0"/>
              <a:t>15min:</a:t>
            </a:r>
            <a:br>
              <a:rPr lang="en-US" sz="2400" dirty="0"/>
            </a:br>
            <a:r>
              <a:rPr lang="en-US" sz="2400" dirty="0"/>
              <a:t>Implement Bell Measurement</a:t>
            </a:r>
            <a:br>
              <a:rPr lang="en-US" sz="2400" dirty="0"/>
            </a:br>
            <a:r>
              <a:rPr lang="en-US" sz="2400" dirty="0"/>
              <a:t>How to distinguish between 4 Bell States?</a:t>
            </a:r>
            <a:br>
              <a:rPr lang="en-US" sz="2400" dirty="0"/>
            </a:br>
            <a:r>
              <a:rPr lang="en-US" sz="2400" kern="0" dirty="0"/>
              <a:t>+ build 3 qubit circuit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05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10.xml><?xml version="1.0" encoding="utf-8"?>
<a:theme xmlns:a="http://schemas.openxmlformats.org/drawingml/2006/main" name="4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C91237CF-0D5A-0E40-B517-BDEDD4BD6E46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C91237CF-0D5A-0E40-B517-BDEDD4BD6E46}"/>
    </a:ext>
  </a:extLst>
</a:theme>
</file>

<file path=ppt/theme/theme6.xml><?xml version="1.0" encoding="utf-8"?>
<a:theme xmlns:a="http://schemas.openxmlformats.org/drawingml/2006/main" name="1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57926E65-C5FD-6B4D-AAB5-2F2822DE9EFA}"/>
    </a:ext>
  </a:extLst>
</a:theme>
</file>

<file path=ppt/theme/theme7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A715228E-B437-ED43-A2F7-07B5DBEEA9DC}"/>
    </a:ext>
  </a:extLst>
</a:theme>
</file>

<file path=ppt/theme/theme8.xml><?xml version="1.0" encoding="utf-8"?>
<a:theme xmlns:a="http://schemas.openxmlformats.org/drawingml/2006/main" name="3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9DDFA83D-8111-FE42-BD0B-4A07DEC9DBF9}"/>
    </a:ext>
  </a:extLst>
</a:theme>
</file>

<file path=ppt/theme/theme9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24460</TotalTime>
  <Words>1404</Words>
  <Application>Microsoft Macintosh PowerPoint</Application>
  <PresentationFormat>On-screen Show (16:9)</PresentationFormat>
  <Paragraphs>122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.AppleSystemUIFont</vt:lpstr>
      <vt:lpstr>Arial</vt:lpstr>
      <vt:lpstr>Calibri</vt:lpstr>
      <vt:lpstr>HelvNeue Light for IBM</vt:lpstr>
      <vt:lpstr>IBM Plex Sans</vt:lpstr>
      <vt:lpstr>IBM Plex Sans Light</vt:lpstr>
      <vt:lpstr>Wingdings</vt:lpstr>
      <vt:lpstr>blk_background_2017</vt:lpstr>
      <vt:lpstr>dk_blu_background_2017</vt:lpstr>
      <vt:lpstr>gry_background_2017</vt:lpstr>
      <vt:lpstr>wht_background_2017</vt:lpstr>
      <vt:lpstr>IBM BxD 2018 black background</vt:lpstr>
      <vt:lpstr>1_IBM BxD 2018 black background</vt:lpstr>
      <vt:lpstr>2_IBM BxD 2018 black background</vt:lpstr>
      <vt:lpstr>3_IBM BxD 2018 black background</vt:lpstr>
      <vt:lpstr>1_blk_background_2017</vt:lpstr>
      <vt:lpstr>4_IBM BxD 2018 black background</vt:lpstr>
      <vt:lpstr>Quantum Teleportation with IBM Q — Joachim Schäfer IBM Q Ambassador</vt:lpstr>
      <vt:lpstr>Theory Intro/Recap – Bell States</vt:lpstr>
      <vt:lpstr>Theory Intro/Recap – Quantum Teleportation</vt:lpstr>
      <vt:lpstr>Theory Intro/Recap – Quantum Teleportation</vt:lpstr>
      <vt:lpstr>Exercise: Build Quantum Teleportation Circuit</vt:lpstr>
      <vt:lpstr>10min: Implement Bell State</vt:lpstr>
      <vt:lpstr>Bell State</vt:lpstr>
      <vt:lpstr>Bell State (in 3 qubit circuit)</vt:lpstr>
      <vt:lpstr>15min: Implement Bell Measurement How to distinguish between 4 Bell States? + build 3 qubit circuit</vt:lpstr>
      <vt:lpstr>Bell Measurement</vt:lpstr>
      <vt:lpstr>Bell Measurement</vt:lpstr>
      <vt:lpstr>Bell Measurement</vt:lpstr>
      <vt:lpstr>3 qubit circuit with Bell measurement</vt:lpstr>
      <vt:lpstr>10min: Implement Controlled Z (sign flip of target bit if control bit is on ‘1’)</vt:lpstr>
      <vt:lpstr>Controlled Z Gate</vt:lpstr>
      <vt:lpstr>Controlled Z Gate</vt:lpstr>
      <vt:lpstr>25min:  Combine all to teleport qubit from ‘Alice’ to ‘Bob’ Teleport following states:</vt:lpstr>
      <vt:lpstr>3 qubit circuit for Quantum Teleportation</vt:lpstr>
      <vt:lpstr>3 qubit circuit for Quantum Teleportation</vt:lpstr>
      <vt:lpstr>3 qubit circuit for Quantum Teleportation:</vt:lpstr>
      <vt:lpstr>3 qubit circuit for Quantum Teleportation:</vt:lpstr>
      <vt:lpstr>3 qubit circuit for Quantum Teleportation:</vt:lpstr>
      <vt:lpstr>Real 5-Qubit Quantum Computer</vt:lpstr>
      <vt:lpstr>Real 5-Qubit Quantum Computer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presentation  template three line maximum — First Lastname Job Title</dc:title>
  <dc:subject/>
  <dc:creator>Microsoft Office User</dc:creator>
  <cp:keywords/>
  <dc:description/>
  <cp:lastModifiedBy>JSchaefe</cp:lastModifiedBy>
  <cp:revision>574</cp:revision>
  <cp:lastPrinted>2018-03-19T18:22:09Z</cp:lastPrinted>
  <dcterms:created xsi:type="dcterms:W3CDTF">2018-02-06T19:22:51Z</dcterms:created>
  <dcterms:modified xsi:type="dcterms:W3CDTF">2019-03-29T14:56:33Z</dcterms:modified>
  <cp:category/>
</cp:coreProperties>
</file>